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78" r:id="rId6"/>
    <p:sldId id="279" r:id="rId7"/>
    <p:sldId id="280" r:id="rId8"/>
    <p:sldId id="281" r:id="rId9"/>
    <p:sldId id="283" r:id="rId10"/>
    <p:sldId id="282" r:id="rId11"/>
    <p:sldId id="284" r:id="rId12"/>
    <p:sldId id="285" r:id="rId13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4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232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5CEB73A-EAD8-4600-A937-149261040EA7}" type="datetime1">
              <a:rPr lang="it-IT" smtClean="0"/>
              <a:t>26/02/2024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9578EB8-0800-413D-B171-4C9FED7732A0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it-IT" noProof="0" smtClean="0"/>
              <a:t>‹#›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en-GB" noProof="0"/>
              <a:t>Click to edit Master subtitle style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B38DECDD-C56B-4B99-815C-4DC374BD0502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‹#›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1270D5-CA2E-4CCE-B3E3-1ED4C617F5FD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‹#›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D02021-081D-4BCD-8619-111A80C86AA4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‹#›</a:t>
            </a:fld>
            <a:endParaRPr lang="it-IT" noProof="0"/>
          </a:p>
        </p:txBody>
      </p:sp>
      <p:cxnSp>
        <p:nvCxnSpPr>
          <p:cNvPr id="7" name="Connettore diritto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2CFC9B-8199-4464-9645-214B6EFF3046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‹#›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8EC901-D7B4-418A-90B0-E5FCBA6FFEA7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‹#›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B961D9-E81B-44AF-B812-435DD72BA78F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‹#›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 noProof="0"/>
              <a:t>Click to edit Master text styles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FF653A-F944-4ACA-BE4F-5261464A4CE1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‹#›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B835D5-4872-4F83-9549-4195BD19C9E7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‹#›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5AFA1D-B403-4233-93F5-9C17BC134037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‹#›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037F34-7F89-47FC-B829-DD18E8CE430E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it-IT" noProof="0" smtClean="0"/>
              <a:t>‹#›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945EFA-1B37-428A-B390-4F21411152A4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it-IT" noProof="0" smtClean="0"/>
              <a:t>‹#›</a:t>
            </a:fld>
            <a:endParaRPr lang="it-IT" noProof="0"/>
          </a:p>
        </p:txBody>
      </p:sp>
      <p:cxnSp>
        <p:nvCxnSpPr>
          <p:cNvPr id="8" name="Connettore dirit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A6877D91-AE2A-4013-A171-54DDAEEA4374}" type="datetime1">
              <a:rPr lang="it-IT" noProof="0" smtClean="0"/>
              <a:t>26/02/2024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it-IT" noProof="0" smtClean="0"/>
              <a:pPr rtl="0"/>
              <a:t>‹#›</a:t>
            </a:fld>
            <a:endParaRPr lang="it-IT" noProof="0"/>
          </a:p>
        </p:txBody>
      </p:sp>
      <p:cxnSp>
        <p:nvCxnSpPr>
          <p:cNvPr id="7" name="Connettore diritto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ttangolo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3527" y="3309572"/>
            <a:ext cx="5939161" cy="1244076"/>
          </a:xfrm>
        </p:spPr>
        <p:txBody>
          <a:bodyPr rtlCol="0" anchor="b">
            <a:normAutofit fontScale="9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Image classification – Vision TRansformer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it-IT" dirty="0">
                <a:solidFill>
                  <a:srgbClr val="FFFFFF"/>
                </a:solidFill>
              </a:rPr>
              <a:t>Yuri Di Biasi</a:t>
            </a:r>
          </a:p>
        </p:txBody>
      </p: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A599E-B173-3184-C037-B73DD1226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Vision Transformer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32F1DA-E2F6-AD59-2FF6-331CA25B4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8657"/>
            <a:ext cx="10515600" cy="39983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solidFill>
                  <a:srgbClr val="242941"/>
                </a:solidFill>
              </a:rPr>
              <a:t>The </a:t>
            </a:r>
            <a:r>
              <a:rPr lang="en-US" sz="3200" b="1" dirty="0">
                <a:solidFill>
                  <a:srgbClr val="242941"/>
                </a:solidFill>
              </a:rPr>
              <a:t>Vision Transformer (</a:t>
            </a:r>
            <a:r>
              <a:rPr lang="en-US" sz="3200" b="1" dirty="0" err="1">
                <a:solidFill>
                  <a:srgbClr val="242941"/>
                </a:solidFill>
              </a:rPr>
              <a:t>ViT</a:t>
            </a:r>
            <a:r>
              <a:rPr lang="en-US" sz="3200" b="1" dirty="0">
                <a:solidFill>
                  <a:srgbClr val="242941"/>
                </a:solidFill>
              </a:rPr>
              <a:t>)</a:t>
            </a:r>
            <a:r>
              <a:rPr lang="en-US" sz="3200" dirty="0">
                <a:solidFill>
                  <a:srgbClr val="242941"/>
                </a:solidFill>
              </a:rPr>
              <a:t> is an Artificial Neural Network (ANN) architecture for Computer Vision for category-level recognition.</a:t>
            </a:r>
          </a:p>
          <a:p>
            <a:pPr>
              <a:buClr>
                <a:srgbClr val="E5E7F0"/>
              </a:buClr>
            </a:pPr>
            <a:r>
              <a:rPr lang="en-US" sz="3200" dirty="0">
                <a:solidFill>
                  <a:srgbClr val="242941"/>
                </a:solidFill>
              </a:rPr>
              <a:t>It can be seen as an extension of Convolutional Neural Networks (CNNs) with an arbitrarily large </a:t>
            </a:r>
            <a:r>
              <a:rPr lang="en-US" sz="3200" b="1" dirty="0">
                <a:solidFill>
                  <a:srgbClr val="242941"/>
                </a:solidFill>
              </a:rPr>
              <a:t>receptive field</a:t>
            </a:r>
            <a:r>
              <a:rPr lang="en-US" sz="3200" dirty="0">
                <a:solidFill>
                  <a:srgbClr val="242941"/>
                </a:solidFill>
              </a:rPr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1226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B9C75-A512-64D6-C553-17587EF4A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Attention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951D3C-60C2-0BF3-2067-9C708A3BF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322" y="2253128"/>
            <a:ext cx="7077308" cy="14236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solidFill>
                  <a:srgbClr val="242941"/>
                </a:solidFill>
              </a:rPr>
              <a:t>Attention is a mechanism for creating arbitrarily long-range weighted dependencies between word tokens in language models</a:t>
            </a:r>
            <a:endParaRPr lang="en-US" sz="28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58BB5DD-BE6C-D3AD-EBCF-022FA0FE3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331" y="1752186"/>
            <a:ext cx="2733675" cy="241935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8224CFC-49AD-97E2-B125-A783EC851EAE}"/>
              </a:ext>
            </a:extLst>
          </p:cNvPr>
          <p:cNvSpPr txBox="1">
            <a:spLocks/>
          </p:cNvSpPr>
          <p:nvPr/>
        </p:nvSpPr>
        <p:spPr>
          <a:xfrm>
            <a:off x="810322" y="4423514"/>
            <a:ext cx="9933878" cy="18299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4572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4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573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1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1455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1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buNone/>
            </a:pPr>
            <a:r>
              <a:rPr lang="en-US" dirty="0">
                <a:solidFill>
                  <a:srgbClr val="242941"/>
                </a:solidFill>
              </a:rPr>
              <a:t>If we can find a way to translate this tool to images, we can effectively find a way to replace/expand convolutions.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457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E7233-C4E3-2482-D86E-41C4CD17F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Self-attention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C21F7198-DB71-7910-6C55-C0AB9788FE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178657"/>
                <a:ext cx="10515600" cy="4141181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marL="228600" indent="0">
                  <a:buNone/>
                </a:pPr>
                <a:r>
                  <a:rPr lang="en-US" dirty="0">
                    <a:solidFill>
                      <a:srgbClr val="242941"/>
                    </a:solidFill>
                  </a:rPr>
                  <a:t>The self-attention mechanism is a tool to relate a pixel in an image to all the pixels inside the same image.</a:t>
                </a:r>
                <a:endParaRPr lang="en-US" dirty="0"/>
              </a:p>
              <a:p>
                <a:pPr marL="228600" indent="0">
                  <a:buClr>
                    <a:srgbClr val="E5E7F0"/>
                  </a:buClr>
                  <a:buNone/>
                </a:pPr>
                <a:r>
                  <a:rPr lang="en-US" dirty="0">
                    <a:solidFill>
                      <a:srgbClr val="242941"/>
                    </a:solidFill>
                  </a:rPr>
                  <a:t>For each pixel </a:t>
                </a:r>
                <a14:m>
                  <m:oMath xmlns:m="http://schemas.openxmlformats.org/officeDocument/2006/math">
                    <m:r>
                      <a:rPr lang="it-IT" b="0" i="1" smtClean="0">
                        <a:solidFill>
                          <a:srgbClr val="24294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>
                    <a:solidFill>
                      <a:srgbClr val="242941"/>
                    </a:solidFill>
                  </a:rPr>
                  <a:t>, we create:</a:t>
                </a:r>
              </a:p>
              <a:p>
                <a:pPr marL="685800" indent="-457200">
                  <a:buFont typeface="Arial" panose="05000000000000000000" pitchFamily="2" charset="2"/>
                  <a:buChar char="•"/>
                </a:pPr>
                <a:r>
                  <a:rPr lang="en-US" dirty="0">
                    <a:solidFill>
                      <a:srgbClr val="242941"/>
                    </a:solidFill>
                  </a:rPr>
                  <a:t>A row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b="0" i="1" dirty="0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dirty="0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  <m:t>,∙</m:t>
                        </m:r>
                      </m:sub>
                    </m:sSub>
                    <m:r>
                      <a:rPr lang="en-US" i="1" dirty="0">
                        <a:solidFill>
                          <a:srgbClr val="24294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242941"/>
                    </a:solidFill>
                  </a:rPr>
                  <a:t>called </a:t>
                </a:r>
                <a:r>
                  <a:rPr lang="en-US" b="1" dirty="0">
                    <a:solidFill>
                      <a:srgbClr val="242941"/>
                    </a:solidFill>
                  </a:rPr>
                  <a:t>query</a:t>
                </a:r>
              </a:p>
              <a:p>
                <a:pPr marL="685800" indent="-457200">
                  <a:buClr>
                    <a:srgbClr val="E5E7F0"/>
                  </a:buClr>
                  <a:buFont typeface="Arial" panose="05000000000000000000" pitchFamily="2" charset="2"/>
                  <a:buChar char="•"/>
                </a:pPr>
                <a:r>
                  <a:rPr lang="en-US" dirty="0">
                    <a:solidFill>
                      <a:srgbClr val="242941"/>
                    </a:solidFill>
                  </a:rPr>
                  <a:t>A row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it-IT" b="0" i="1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  <m:t>,∙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242941"/>
                    </a:solidFill>
                  </a:rPr>
                  <a:t> called </a:t>
                </a:r>
                <a:r>
                  <a:rPr lang="en-US" b="1" dirty="0">
                    <a:solidFill>
                      <a:srgbClr val="242941"/>
                    </a:solidFill>
                  </a:rPr>
                  <a:t>key</a:t>
                </a:r>
              </a:p>
              <a:p>
                <a:pPr marL="685800" indent="-457200">
                  <a:buClr>
                    <a:srgbClr val="E5E7F0"/>
                  </a:buClr>
                  <a:buFont typeface="Arial" panose="05000000000000000000" pitchFamily="2" charset="2"/>
                  <a:buChar char="•"/>
                </a:pPr>
                <a:r>
                  <a:rPr lang="en-US" dirty="0">
                    <a:solidFill>
                      <a:srgbClr val="242941"/>
                    </a:solidFill>
                  </a:rPr>
                  <a:t>A row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it-IT" b="0" i="1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rgbClr val="242941"/>
                            </a:solidFill>
                            <a:latin typeface="Cambria Math" panose="02040503050406030204" pitchFamily="18" charset="0"/>
                          </a:rPr>
                          <m:t>,∙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242941"/>
                    </a:solidFill>
                  </a:rPr>
                  <a:t> called </a:t>
                </a:r>
                <a:r>
                  <a:rPr lang="en-US" b="1" dirty="0">
                    <a:solidFill>
                      <a:srgbClr val="242941"/>
                    </a:solidFill>
                  </a:rPr>
                  <a:t>value</a:t>
                </a:r>
              </a:p>
              <a:p>
                <a:pPr marL="228600" indent="0">
                  <a:buClr>
                    <a:srgbClr val="E5E7F0"/>
                  </a:buClr>
                  <a:buNone/>
                </a:pPr>
                <a:r>
                  <a:rPr lang="en-US" dirty="0">
                    <a:solidFill>
                      <a:srgbClr val="242941"/>
                    </a:solidFill>
                  </a:rPr>
                  <a:t>we suppose they share the dimensions </a:t>
                </a:r>
                <a14:m>
                  <m:oMath xmlns:m="http://schemas.openxmlformats.org/officeDocument/2006/math">
                    <m:r>
                      <a:rPr lang="it-IT" b="0" i="1" smtClean="0">
                        <a:solidFill>
                          <a:srgbClr val="242941"/>
                        </a:solidFill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>
                    <a:solidFill>
                      <a:srgbClr val="242941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C21F7198-DB71-7910-6C55-C0AB9788FE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178657"/>
                <a:ext cx="10515600" cy="4141181"/>
              </a:xfrm>
              <a:blipFill>
                <a:blip r:embed="rId2"/>
                <a:stretch>
                  <a:fillRect t="-161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7CD9B5D1-B8E4-D66E-A95F-C2A5AF865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335015"/>
              </p:ext>
            </p:extLst>
          </p:nvPr>
        </p:nvGraphicFramePr>
        <p:xfrm>
          <a:off x="5560410" y="3497803"/>
          <a:ext cx="1071180" cy="3657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7795">
                  <a:extLst>
                    <a:ext uri="{9D8B030D-6E8A-4147-A177-3AD203B41FA5}">
                      <a16:colId xmlns:a16="http://schemas.microsoft.com/office/drawing/2014/main" val="784039028"/>
                    </a:ext>
                  </a:extLst>
                </a:gridCol>
                <a:gridCol w="267795">
                  <a:extLst>
                    <a:ext uri="{9D8B030D-6E8A-4147-A177-3AD203B41FA5}">
                      <a16:colId xmlns:a16="http://schemas.microsoft.com/office/drawing/2014/main" val="2295017853"/>
                    </a:ext>
                  </a:extLst>
                </a:gridCol>
                <a:gridCol w="267795">
                  <a:extLst>
                    <a:ext uri="{9D8B030D-6E8A-4147-A177-3AD203B41FA5}">
                      <a16:colId xmlns:a16="http://schemas.microsoft.com/office/drawing/2014/main" val="3713893967"/>
                    </a:ext>
                  </a:extLst>
                </a:gridCol>
                <a:gridCol w="267795">
                  <a:extLst>
                    <a:ext uri="{9D8B030D-6E8A-4147-A177-3AD203B41FA5}">
                      <a16:colId xmlns:a16="http://schemas.microsoft.com/office/drawing/2014/main" val="2523339241"/>
                    </a:ext>
                  </a:extLst>
                </a:gridCol>
              </a:tblGrid>
              <a:tr h="22194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698101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9A46482-4056-B67C-0AC7-0A38AFA7D2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1847471"/>
              </p:ext>
            </p:extLst>
          </p:nvPr>
        </p:nvGraphicFramePr>
        <p:xfrm>
          <a:off x="5560410" y="3961870"/>
          <a:ext cx="1071180" cy="3657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7795">
                  <a:extLst>
                    <a:ext uri="{9D8B030D-6E8A-4147-A177-3AD203B41FA5}">
                      <a16:colId xmlns:a16="http://schemas.microsoft.com/office/drawing/2014/main" val="784039028"/>
                    </a:ext>
                  </a:extLst>
                </a:gridCol>
                <a:gridCol w="267795">
                  <a:extLst>
                    <a:ext uri="{9D8B030D-6E8A-4147-A177-3AD203B41FA5}">
                      <a16:colId xmlns:a16="http://schemas.microsoft.com/office/drawing/2014/main" val="2295017853"/>
                    </a:ext>
                  </a:extLst>
                </a:gridCol>
                <a:gridCol w="267795">
                  <a:extLst>
                    <a:ext uri="{9D8B030D-6E8A-4147-A177-3AD203B41FA5}">
                      <a16:colId xmlns:a16="http://schemas.microsoft.com/office/drawing/2014/main" val="3713893967"/>
                    </a:ext>
                  </a:extLst>
                </a:gridCol>
                <a:gridCol w="267795">
                  <a:extLst>
                    <a:ext uri="{9D8B030D-6E8A-4147-A177-3AD203B41FA5}">
                      <a16:colId xmlns:a16="http://schemas.microsoft.com/office/drawing/2014/main" val="2523339241"/>
                    </a:ext>
                  </a:extLst>
                </a:gridCol>
              </a:tblGrid>
              <a:tr h="265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698101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5249BB4-85CD-C202-66A4-1B6D5A4D0C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948722"/>
              </p:ext>
            </p:extLst>
          </p:nvPr>
        </p:nvGraphicFramePr>
        <p:xfrm>
          <a:off x="5560410" y="4421455"/>
          <a:ext cx="1071180" cy="3657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7795">
                  <a:extLst>
                    <a:ext uri="{9D8B030D-6E8A-4147-A177-3AD203B41FA5}">
                      <a16:colId xmlns:a16="http://schemas.microsoft.com/office/drawing/2014/main" val="784039028"/>
                    </a:ext>
                  </a:extLst>
                </a:gridCol>
                <a:gridCol w="267795">
                  <a:extLst>
                    <a:ext uri="{9D8B030D-6E8A-4147-A177-3AD203B41FA5}">
                      <a16:colId xmlns:a16="http://schemas.microsoft.com/office/drawing/2014/main" val="2295017853"/>
                    </a:ext>
                  </a:extLst>
                </a:gridCol>
                <a:gridCol w="267795">
                  <a:extLst>
                    <a:ext uri="{9D8B030D-6E8A-4147-A177-3AD203B41FA5}">
                      <a16:colId xmlns:a16="http://schemas.microsoft.com/office/drawing/2014/main" val="3713893967"/>
                    </a:ext>
                  </a:extLst>
                </a:gridCol>
                <a:gridCol w="267795">
                  <a:extLst>
                    <a:ext uri="{9D8B030D-6E8A-4147-A177-3AD203B41FA5}">
                      <a16:colId xmlns:a16="http://schemas.microsoft.com/office/drawing/2014/main" val="2523339241"/>
                    </a:ext>
                  </a:extLst>
                </a:gridCol>
              </a:tblGrid>
              <a:tr h="2659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6981018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40048EA-AFE1-3D85-BC5C-7333B15D1171}"/>
              </a:ext>
            </a:extLst>
          </p:cNvPr>
          <p:cNvSpPr txBox="1"/>
          <p:nvPr/>
        </p:nvSpPr>
        <p:spPr>
          <a:xfrm>
            <a:off x="2601157" y="5477153"/>
            <a:ext cx="6989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42941"/>
                </a:solidFill>
              </a:rPr>
              <a:t>The </a:t>
            </a:r>
            <a:r>
              <a:rPr lang="en-US" b="1" dirty="0">
                <a:solidFill>
                  <a:srgbClr val="242941"/>
                </a:solidFill>
              </a:rPr>
              <a:t>query is matched to the keys in order to "return" the values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48991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82AAF-39F8-5797-3637-49ACB7435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0" i="0" cap="all" dirty="0">
                <a:solidFill>
                  <a:srgbClr val="333333"/>
                </a:solidFill>
                <a:effectLst/>
                <a:latin typeface="Quicksand"/>
              </a:rPr>
              <a:t>PATCH EMBEDDINGS</a:t>
            </a:r>
            <a:endParaRPr lang="it-IT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D87DA7-B162-75E2-0CB9-4B41BB129DCF}"/>
              </a:ext>
            </a:extLst>
          </p:cNvPr>
          <p:cNvSpPr txBox="1"/>
          <p:nvPr/>
        </p:nvSpPr>
        <p:spPr>
          <a:xfrm>
            <a:off x="4671872" y="1884777"/>
            <a:ext cx="284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Image of size (3,224,224)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F81E0-ACE9-0D63-2722-84F1F4AF3366}"/>
              </a:ext>
            </a:extLst>
          </p:cNvPr>
          <p:cNvSpPr txBox="1"/>
          <p:nvPr/>
        </p:nvSpPr>
        <p:spPr>
          <a:xfrm>
            <a:off x="3335042" y="2416550"/>
            <a:ext cx="55219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Divided into 196 (14x14) patches of size 3x16x16 </a:t>
            </a:r>
          </a:p>
        </p:txBody>
      </p:sp>
      <p:pic>
        <p:nvPicPr>
          <p:cNvPr id="12" name="Picture 11" descr="A frog with orange skin&#10;&#10;Description automatically generated with medium confidence">
            <a:extLst>
              <a:ext uri="{FF2B5EF4-FFF2-40B4-BE49-F238E27FC236}">
                <a16:creationId xmlns:a16="http://schemas.microsoft.com/office/drawing/2014/main" id="{6CC913AB-F7F8-5087-910E-344F3634F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051" y="2930081"/>
            <a:ext cx="8658225" cy="36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3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590D0-CA29-3534-35BF-AF99E1243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180E7-427B-8696-BB0D-905184A5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0" i="0" cap="all" dirty="0">
                <a:solidFill>
                  <a:srgbClr val="333333"/>
                </a:solidFill>
                <a:effectLst/>
                <a:latin typeface="Quicksand"/>
              </a:rPr>
              <a:t>PATCH EMBEDDINGS</a:t>
            </a:r>
            <a:endParaRPr lang="it-IT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4A577A-7905-77D4-7CD6-6335E26238F7}"/>
              </a:ext>
            </a:extLst>
          </p:cNvPr>
          <p:cNvSpPr txBox="1"/>
          <p:nvPr/>
        </p:nvSpPr>
        <p:spPr>
          <a:xfrm>
            <a:off x="2371818" y="1884777"/>
            <a:ext cx="7448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i="0" dirty="0">
                <a:solidFill>
                  <a:srgbClr val="333333"/>
                </a:solidFill>
                <a:effectLst/>
              </a:rPr>
              <a:t>Each patch is converted into a vector of size 3 x 16 x </a:t>
            </a:r>
            <a:r>
              <a:rPr lang="en-US" sz="2000" dirty="0">
                <a:solidFill>
                  <a:srgbClr val="333333"/>
                </a:solidFill>
              </a:rPr>
              <a:t>16 = 768</a:t>
            </a:r>
            <a:endParaRPr lang="it-IT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9F58C-60C7-24A4-F607-8DC343EEDF64}"/>
              </a:ext>
            </a:extLst>
          </p:cNvPr>
          <p:cNvSpPr txBox="1"/>
          <p:nvPr/>
        </p:nvSpPr>
        <p:spPr>
          <a:xfrm>
            <a:off x="2198702" y="2284887"/>
            <a:ext cx="7794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333333"/>
                </a:solidFill>
              </a:rPr>
              <a:t>A</a:t>
            </a:r>
            <a:r>
              <a:rPr lang="en-US" sz="2000" b="0" i="0" dirty="0">
                <a:solidFill>
                  <a:srgbClr val="333333"/>
                </a:solidFill>
                <a:effectLst/>
              </a:rPr>
              <a:t>fter that, we have </a:t>
            </a:r>
            <a:r>
              <a:rPr lang="en-US" sz="2000" b="1" i="0" dirty="0">
                <a:solidFill>
                  <a:srgbClr val="333333"/>
                </a:solidFill>
                <a:effectLst/>
              </a:rPr>
              <a:t>196</a:t>
            </a:r>
            <a:r>
              <a:rPr lang="en-US" sz="2000" b="0" i="0" dirty="0">
                <a:solidFill>
                  <a:srgbClr val="333333"/>
                </a:solidFill>
                <a:effectLst/>
              </a:rPr>
              <a:t> vectors of size </a:t>
            </a:r>
            <a:r>
              <a:rPr lang="en-US" sz="2000" b="1" i="0" dirty="0">
                <a:solidFill>
                  <a:srgbClr val="333333"/>
                </a:solidFill>
                <a:effectLst/>
              </a:rPr>
              <a:t>768</a:t>
            </a:r>
            <a:r>
              <a:rPr lang="en-US" sz="2000" b="0" i="0" dirty="0">
                <a:solidFill>
                  <a:srgbClr val="333333"/>
                </a:solidFill>
                <a:effectLst/>
              </a:rPr>
              <a:t>, a matrix of size (196, 768)</a:t>
            </a:r>
            <a:endParaRPr lang="it-IT" sz="2000" dirty="0"/>
          </a:p>
        </p:txBody>
      </p:sp>
      <p:pic>
        <p:nvPicPr>
          <p:cNvPr id="2051" name="Picture 3">
            <a:extLst>
              <a:ext uri="{FF2B5EF4-FFF2-40B4-BE49-F238E27FC236}">
                <a16:creationId xmlns:a16="http://schemas.microsoft.com/office/drawing/2014/main" id="{F943D720-838B-A791-8262-9716FAC515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388" y="2684997"/>
            <a:ext cx="5717221" cy="3930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662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8C7F-B524-5EB4-A729-AAC8E31C7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cap="all" dirty="0">
                <a:solidFill>
                  <a:srgbClr val="333333"/>
                </a:solidFill>
                <a:effectLst/>
                <a:latin typeface="Quicksand"/>
              </a:rPr>
              <a:t>HOW GOOD IS VIT PERFORMANCE?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BF84C-6A1E-D7E2-B8C2-A797920DD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b="0" i="0" dirty="0">
                <a:solidFill>
                  <a:srgbClr val="333333"/>
                </a:solidFill>
                <a:effectLst/>
              </a:rPr>
              <a:t>Worse than Resnet when trained just on ImageNet</a:t>
            </a:r>
          </a:p>
          <a:p>
            <a:r>
              <a:rPr lang="en-US" sz="3600" b="0" i="0" dirty="0">
                <a:solidFill>
                  <a:srgbClr val="333333"/>
                </a:solidFill>
                <a:effectLst/>
              </a:rPr>
              <a:t>Performance improved when pre-trained on very big dataset</a:t>
            </a:r>
          </a:p>
          <a:p>
            <a:r>
              <a:rPr lang="en-US" sz="3600" b="0" i="0" dirty="0">
                <a:solidFill>
                  <a:srgbClr val="333333"/>
                </a:solidFill>
                <a:effectLst/>
              </a:rPr>
              <a:t>Pretrained outperforms much bigger CNNs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46101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2DBFD-CF2F-E1CB-4550-6AFC2FC3F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375-1EE5-2963-C62A-9574D9626E07}"/>
              </a:ext>
            </a:extLst>
          </p:cNvPr>
          <p:cNvSpPr txBox="1"/>
          <p:nvPr/>
        </p:nvSpPr>
        <p:spPr>
          <a:xfrm>
            <a:off x="754603" y="1853999"/>
            <a:ext cx="2015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/>
              <a:t>Dataset</a:t>
            </a:r>
          </a:p>
        </p:txBody>
      </p:sp>
      <p:pic>
        <p:nvPicPr>
          <p:cNvPr id="6" name="Picture 5" descr="A collage of people making faces&#10;&#10;Description automatically generated">
            <a:extLst>
              <a:ext uri="{FF2B5EF4-FFF2-40B4-BE49-F238E27FC236}">
                <a16:creationId xmlns:a16="http://schemas.microsoft.com/office/drawing/2014/main" id="{AC550164-04FA-9785-E149-00705D722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053" y="2384913"/>
            <a:ext cx="2040325" cy="30612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49690A-E35F-A384-11DB-81EF7F023F68}"/>
              </a:ext>
            </a:extLst>
          </p:cNvPr>
          <p:cNvSpPr txBox="1"/>
          <p:nvPr/>
        </p:nvSpPr>
        <p:spPr>
          <a:xfrm>
            <a:off x="619217" y="5515415"/>
            <a:ext cx="2285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1200 images</a:t>
            </a:r>
          </a:p>
          <a:p>
            <a:pPr algn="ctr"/>
            <a:r>
              <a:rPr lang="it-IT" dirty="0"/>
              <a:t>90% train – 10% test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06BB39-5FCB-AD9E-02C9-4FFE2E2A94AF}"/>
              </a:ext>
            </a:extLst>
          </p:cNvPr>
          <p:cNvSpPr txBox="1"/>
          <p:nvPr/>
        </p:nvSpPr>
        <p:spPr>
          <a:xfrm>
            <a:off x="4876548" y="1853998"/>
            <a:ext cx="2015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/>
              <a:t>Model</a:t>
            </a:r>
          </a:p>
        </p:txBody>
      </p:sp>
      <p:pic>
        <p:nvPicPr>
          <p:cNvPr id="10" name="Picture 9" descr="A diagram of a transformer&#10;&#10;Description automatically generated">
            <a:extLst>
              <a:ext uri="{FF2B5EF4-FFF2-40B4-BE49-F238E27FC236}">
                <a16:creationId xmlns:a16="http://schemas.microsoft.com/office/drawing/2014/main" id="{DB70C1BA-87BA-61AD-3D01-C3C9111BE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5777" y="2680132"/>
            <a:ext cx="4700446" cy="23938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00CE6AB-A681-8A13-BD6D-329A7C6FAFDF}"/>
              </a:ext>
            </a:extLst>
          </p:cNvPr>
          <p:cNvSpPr txBox="1"/>
          <p:nvPr/>
        </p:nvSpPr>
        <p:spPr>
          <a:xfrm>
            <a:off x="4011380" y="5669303"/>
            <a:ext cx="3745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262626"/>
                </a:solidFill>
                <a:effectLst/>
                <a:latin typeface="FreightSans"/>
              </a:rPr>
              <a:t>vit_b_16 (patch 16x16) trained - pytorch</a:t>
            </a:r>
            <a:endParaRPr lang="it-I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9F9E0A-8F89-0305-0194-CD9775D20513}"/>
              </a:ext>
            </a:extLst>
          </p:cNvPr>
          <p:cNvSpPr txBox="1"/>
          <p:nvPr/>
        </p:nvSpPr>
        <p:spPr>
          <a:xfrm>
            <a:off x="9422166" y="1853998"/>
            <a:ext cx="2015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/>
              <a:t>Accuracy</a:t>
            </a:r>
          </a:p>
        </p:txBody>
      </p:sp>
      <p:pic>
        <p:nvPicPr>
          <p:cNvPr id="14" name="Picture 13" descr="A graph with a line&#10;&#10;Description automatically generated">
            <a:extLst>
              <a:ext uri="{FF2B5EF4-FFF2-40B4-BE49-F238E27FC236}">
                <a16:creationId xmlns:a16="http://schemas.microsoft.com/office/drawing/2014/main" id="{FE70FCE6-0043-D1CB-A152-273E4A9EA2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5910" y="2653517"/>
            <a:ext cx="3104657" cy="239830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61DA0D4-3E8F-7486-5253-0A42FDDEDE04}"/>
              </a:ext>
            </a:extLst>
          </p:cNvPr>
          <p:cNvSpPr txBox="1"/>
          <p:nvPr/>
        </p:nvSpPr>
        <p:spPr>
          <a:xfrm>
            <a:off x="8691391" y="5669303"/>
            <a:ext cx="3745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262626"/>
                </a:solidFill>
                <a:latin typeface="FreightSans"/>
              </a:rPr>
              <a:t>70% after 10 epochs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13396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CA3AA-7459-760E-8856-6B3E840FF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964" y="2679192"/>
            <a:ext cx="9720072" cy="1499616"/>
          </a:xfrm>
        </p:spPr>
        <p:txBody>
          <a:bodyPr>
            <a:normAutofit/>
          </a:bodyPr>
          <a:lstStyle/>
          <a:p>
            <a:pPr algn="ctr"/>
            <a:r>
              <a:rPr lang="it-IT" sz="7200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2978600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e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591_TF22378848.potx" id="{FB84F41F-4448-4F11-BE81-DA351851639F}" vid="{0BF0C845-FE40-4202-9FFA-3A0C1052C57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integrale</Template>
  <TotalTime>536</TotalTime>
  <Words>286</Words>
  <Application>Microsoft Office PowerPoint</Application>
  <PresentationFormat>Widescreen</PresentationFormat>
  <Paragraphs>36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Cambria Math</vt:lpstr>
      <vt:lpstr>FreightSans</vt:lpstr>
      <vt:lpstr>Quicksand</vt:lpstr>
      <vt:lpstr>Tw Cen MT</vt:lpstr>
      <vt:lpstr>Tw Cen MT Condensed</vt:lpstr>
      <vt:lpstr>Wingdings 3</vt:lpstr>
      <vt:lpstr>Integrale</vt:lpstr>
      <vt:lpstr>Image classification – Vision TRansformer</vt:lpstr>
      <vt:lpstr>Vision Transformer</vt:lpstr>
      <vt:lpstr>Attention</vt:lpstr>
      <vt:lpstr>Self-attention</vt:lpstr>
      <vt:lpstr>PATCH EMBEDDINGS</vt:lpstr>
      <vt:lpstr>PATCH EMBEDDINGS</vt:lpstr>
      <vt:lpstr>HOW GOOD IS VIT PERFORMANCE?</vt:lpstr>
      <vt:lpstr>Results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classification – Vision TRansformer</dc:title>
  <dc:creator>Yuri Di Biasi - yuri.dibiasi@studio.unibo.it</dc:creator>
  <cp:lastModifiedBy>Yuri Di Biasi - yuri.dibiasi@studio.unibo.it</cp:lastModifiedBy>
  <cp:revision>6</cp:revision>
  <dcterms:created xsi:type="dcterms:W3CDTF">2024-02-23T21:13:25Z</dcterms:created>
  <dcterms:modified xsi:type="dcterms:W3CDTF">2024-02-26T15:17:24Z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